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256" r:id="rId2"/>
    <p:sldId id="261" r:id="rId3"/>
    <p:sldId id="264" r:id="rId4"/>
    <p:sldId id="265" r:id="rId5"/>
    <p:sldId id="262" r:id="rId6"/>
    <p:sldId id="257" r:id="rId7"/>
    <p:sldId id="266" r:id="rId8"/>
    <p:sldId id="259" r:id="rId9"/>
    <p:sldId id="260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9T10:02:49.84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33 0 24575,'0'0'0,"0"6"0,0 7 0,0 5 0,0 6 0,0 4 0,0 1 0,0 8 0,0 1 0,0-1 0,0 0 0,0-3 0,0-1 0,0-1 0,0-1 0,0 5 0,0 1 0,0-1 0,0-1 0,0-1 0,0-2 0,0-1 0,0 0 0,0 5 0,0 1 0,0-1 0,0-1 0,0-1 0,0-2 0,0 0 0,0 4 0,0 1 0,0-1 0,0-1 0,0-1 0,0-2 0,0 0 0,0-2 0,0 7 0,0-1 0,0 0 0,0-1 0,0-1 0,0-2 0,0 0 0,-6-8 0,-1 0 0,1 6 0,1 1 0,1 2 0,2 0 0,0-1 0,2 0 0,0 0 0,0 5 0,0-1 0,0 1 0,1-2 0,-1-1 0,0-2 0,0 0 0,0-1 0,0 5 0,0 0 0,0 0 0,0-7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9T10:02:53.182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877.50244"/>
      <inkml:brushProperty name="anchorY" value="-1260.27954"/>
      <inkml:brushProperty name="scaleFactor" value="0.5"/>
    </inkml:brush>
  </inkml:definitions>
  <inkml:trace contextRef="#ctx0" brushRef="#br0">93 1 24575,'0'0'0,"0"5"0,0 8 0,0 12 0,0 11 0,0 15 0,0 9 0,0 4 0,0 2 0,0 6 0,0 0 0,0-2 0,0-9 0,0-2 0,0-8 0,0-6 0,0-6 0,0-5 0,0-2 0,0-2 0,0-1 0,0 0 0,-6-6 0,0 0 0,0 6 0,1 2 0,1 2 0,2-1 0,1 1 0,-6-7 0,1 0 0,0-2 0,1 2 0,1 7 0,2 1 0,1 1 0,0-1 0,1 0 0,1-1 0,-1-2 0,0 1 0,0-2 0,1 0 0,-1 1 0,0-1 0,0 0 0,0 0 0,0 0 0,0 0 0,0 6 0,-6-5 0,-1-1 0,1-1 0,1 0 0,1 0 0,1 0 0,2 0 0,1 1 0,0 6 0,0 1 0,0-1 0,0-1 0,1-1 0,-1-1 0,0-1 0,0 4 0,0 1 0,0-1 0,0-1 0,0-1 0,0-8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9T10:02:57.30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1815.00562"/>
      <inkml:brushProperty name="anchorY" value="-2889.1416"/>
      <inkml:brushProperty name="scaleFactor" value="0.5"/>
    </inkml:brush>
  </inkml:definitions>
  <inkml:trace contextRef="#ctx0" brushRef="#br0">1 1111 24575,'0'0'0,"0"6"0,5 13 0,8 11 0,5 6 0,5 15 0,4 6 0,3 10 0,-6-2 0,2-1 0,-1 4 0,-5-6 0,8-7 0,-6-8 0,2-7 0,-4-4 0,0-4 0,1 9 0,3 1 0,2-1 0,2-2 0,1-2 0,7-3 0,0-2 0,1 5 0,-1 0 0,-2-1 0,-1-1 0,-1-2 0,-1 0 0,-1-2 0,0-7 0,0 0 0,0 6 0,0 7 0,-6 2 0,0 0 0,0-1 0,1-3 0,1-7 0,-4-2 0,1 5 0,-5 1 0,1 0 0,1 0 0,3 1 0,2-7 0,3-1 0,1-1 0,-5 2 0,0 6 0,19 8 0,1 2 0,-4-2 0,-3-1 0,-3-2 0,-2-9 0,4 10 0,0-1 0,12 1 0,-1-2 0,-7-1 0,2-2 0,2-1 0,-1-7 0,10-1 0,3-6 0,-3 0 0,-4-3 0,1-5 0,1 9 0,2-3 0,-3-2 0,-5-4 0,-4 3 0,-5-2 0,-3-3 0,-1-3 0,-2-1 0,11 3 0,1 0 0,0-1 0,-2-2 0,-3 6 0,-3-2 0,-1-1 0,5-2 0,-2-1 0,0-2 0,-1-1 0,-1 0 0,-2-2 0,-1 1 0,17 0 0,1-1 0,0 1 0,-4 0 0,2 0 0,9 0 0,-4 0 0,4 0 0,0 0 0,2 0 0,7 0 0,1 0 0,0 0 0,0 0 0,-1 0 0,4 0 0,-1 0 0,0 0 0,-9 0 0,-7 0 0,-2 0 0,0 0 0,2 0 0,2 0 0,-3 0 0,7 0 0,-4 0 0,1-6 0,1-1 0,1 1 0,1 1 0,2 1 0,-1-4 0,-4 1 0,-1 0 0,-5 2 0,6-10 0,2-6 0,2-5 0,2-9 0,7 4 0,-6 6 0,-1 0 0,-1 1 0,-7-1 0,1-1 0,5-8 0,2 5 0,-5 6 0,-5 6 0,-7 0 0,1 0 0,8-4 0,-9-3 0,-2-2 0,0-2 0,4-2 0,-2 0 0,10-7 0,-4 0 0,4 0 0,-5 1 0,-4 2 0,7 1 0,15-11 0,-3-5 0,2 0 0,-1 3 0,-8 3 0,6 5 0,-8 3 0,-5 9 0,-6 7 0,-6 8 0,-10-1 0,-3-3 0,-1-9 0,0 1 0,7-2 0,2-2 0,1-2 0,1 0 0,-8-1 0,-1 0 0,0 0 0,0-7 0,1 1 0,7-1 0,1 7 0,-6 2 0,0 2 0,-7-1 0,-1 0 0,1-1 0,-4-6 0,-5-2 0,-4 0 0,2 1 0,3 1 0,-1 1 0,4 1 0,4 7 0,-3-5 0,-4 0 0,2-1 0,-4 0 0,-2-1 0,2 7 0,4 0 0,-2 1 0,4-2 0,-3-6 0,-4-2 0,4-2 0,-4 2 0,4 0 0,-3 1 0,-2 2 0,-3 0 0,-2 0 0,3-5 0,-1 0 0,11 5 0,-2 2 0,6 2 0,2-1 0,3 0 0,-5-6 0,2-1 0,-6-1 0,-5 1 0,-4 2 0,-4 0 0,-3 1 0,-2-5 0,0 0 0,5 1 0,1 1 0,-1 1 0,0 2 0,-2 1 0,-1 0 0,0-5 0,-2 0 0,0-1 0,0 2 0,0 2 0,0 0 0,-1 2 0,7 6 0,0 1 0,0-5 0,-1-3 0,4 0 0,0-1 0,-1 7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34A871C5-DDD1-4FA8-8848-B902254D45FE}" type="datetimeFigureOut">
              <a:rPr lang="sk-SK" smtClean="0"/>
              <a:t>9. 5. 2025</a:t>
            </a:fld>
            <a:endParaRPr lang="sk-SK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6FC91B0-7211-4829-B28E-C2A9853B19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3865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71C5-DDD1-4FA8-8848-B902254D45FE}" type="datetimeFigureOut">
              <a:rPr lang="sk-SK" smtClean="0"/>
              <a:t>9. 5. 2025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91B0-7211-4829-B28E-C2A9853B19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702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71C5-DDD1-4FA8-8848-B902254D45FE}" type="datetimeFigureOut">
              <a:rPr lang="sk-SK" smtClean="0"/>
              <a:t>9. 5. 2025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91B0-7211-4829-B28E-C2A9853B19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653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71C5-DDD1-4FA8-8848-B902254D45FE}" type="datetimeFigureOut">
              <a:rPr lang="sk-SK" smtClean="0"/>
              <a:t>9. 5. 2025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91B0-7211-4829-B28E-C2A9853B19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2505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4A871C5-DDD1-4FA8-8848-B902254D45FE}" type="datetimeFigureOut">
              <a:rPr lang="sk-SK" smtClean="0"/>
              <a:t>9. 5. 2025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06FC91B0-7211-4829-B28E-C2A9853B19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3904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71C5-DDD1-4FA8-8848-B902254D45FE}" type="datetimeFigureOut">
              <a:rPr lang="sk-SK" smtClean="0"/>
              <a:t>9. 5. 2025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91B0-7211-4829-B28E-C2A9853B19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4698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71C5-DDD1-4FA8-8848-B902254D45FE}" type="datetimeFigureOut">
              <a:rPr lang="sk-SK" smtClean="0"/>
              <a:t>9. 5. 2025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91B0-7211-4829-B28E-C2A9853B19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71201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71C5-DDD1-4FA8-8848-B902254D45FE}" type="datetimeFigureOut">
              <a:rPr lang="sk-SK" smtClean="0"/>
              <a:t>9. 5. 2025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91B0-7211-4829-B28E-C2A9853B19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400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71C5-DDD1-4FA8-8848-B902254D45FE}" type="datetimeFigureOut">
              <a:rPr lang="sk-SK" smtClean="0"/>
              <a:t>9. 5. 2025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C91B0-7211-4829-B28E-C2A9853B19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83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71C5-DDD1-4FA8-8848-B902254D45FE}" type="datetimeFigureOut">
              <a:rPr lang="sk-SK" smtClean="0"/>
              <a:t>9. 5. 2025</a:t>
            </a:fld>
            <a:endParaRPr lang="sk-SK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sk-SK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FC91B0-7211-4829-B28E-C2A9853B1930}" type="slidenum">
              <a:rPr lang="sk-SK" smtClean="0"/>
              <a:t>‹#›</a:t>
            </a:fld>
            <a:endParaRPr lang="sk-SK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8547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4A871C5-DDD1-4FA8-8848-B902254D45FE}" type="datetimeFigureOut">
              <a:rPr lang="sk-SK" smtClean="0"/>
              <a:t>9. 5. 2025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FC91B0-7211-4829-B28E-C2A9853B1930}" type="slidenum">
              <a:rPr lang="sk-SK" smtClean="0"/>
              <a:t>‹#›</a:t>
            </a:fld>
            <a:endParaRPr lang="sk-SK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8828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A871C5-DDD1-4FA8-8848-B902254D45FE}" type="datetimeFigureOut">
              <a:rPr lang="sk-SK" smtClean="0"/>
              <a:t>9. 5. 2025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6FC91B0-7211-4829-B28E-C2A9853B19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00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.xml"/><Relationship Id="rId5" Type="http://schemas.openxmlformats.org/officeDocument/2006/relationships/image" Target="../media/image7.png"/><Relationship Id="rId4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NBS" TargetMode="External"/><Relationship Id="rId2" Type="http://schemas.openxmlformats.org/officeDocument/2006/relationships/hyperlink" Target="https://sk.wikipedia.org/w/index.php?title=M%C3%BAzeum_minc%C3%AD_a_medail%C3%AD_v_Kremnici&amp;action=edit&amp;redlink=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1D533D-C02D-63C5-9077-3825E2611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815223"/>
          </a:xfrm>
        </p:spPr>
        <p:txBody>
          <a:bodyPr/>
          <a:lstStyle/>
          <a:p>
            <a:r>
              <a:rPr lang="sk-SK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Cestovná kancelária </a:t>
            </a:r>
            <a:r>
              <a:rPr lang="sk-SK" sz="40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KAPYBARA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5669D5-3104-1349-E916-A7C9804264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3145971"/>
            <a:ext cx="9070848" cy="2275115"/>
          </a:xfrm>
        </p:spPr>
        <p:txBody>
          <a:bodyPr>
            <a:normAutofit lnSpcReduction="10000"/>
          </a:bodyPr>
          <a:lstStyle/>
          <a:p>
            <a:r>
              <a:rPr lang="sk-SK" b="1" dirty="0">
                <a:solidFill>
                  <a:srgbClr val="7030A0"/>
                </a:solidFill>
                <a:latin typeface="Agency FB" panose="020B0503020202020204" pitchFamily="34" charset="0"/>
              </a:rPr>
              <a:t>Rada by som vám predstavila banské mesto Kremnica ktoré som navštívila</a:t>
            </a:r>
          </a:p>
          <a:p>
            <a:r>
              <a:rPr lang="sk-SK" sz="13300" b="1" dirty="0">
                <a:solidFill>
                  <a:srgbClr val="7030A0"/>
                </a:solidFill>
                <a:latin typeface="Agency FB" panose="020B0503020202020204" pitchFamily="34" charset="0"/>
              </a:rPr>
              <a:t>😊</a:t>
            </a:r>
          </a:p>
        </p:txBody>
      </p:sp>
    </p:spTree>
    <p:extLst>
      <p:ext uri="{BB962C8B-B14F-4D97-AF65-F5344CB8AC3E}">
        <p14:creationId xmlns:p14="http://schemas.microsoft.com/office/powerpoint/2010/main" val="1925674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7B2E41-1A9A-234B-AFDD-D228A7BE9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96686"/>
            <a:ext cx="10515600" cy="2002970"/>
          </a:xfrm>
        </p:spPr>
        <p:txBody>
          <a:bodyPr>
            <a:normAutofit/>
          </a:bodyPr>
          <a:lstStyle/>
          <a:p>
            <a:r>
              <a:rPr lang="sk-SK" sz="9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Ďakujem za pozornosť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6" name="Písanie rukou 5">
                <a:extLst>
                  <a:ext uri="{FF2B5EF4-FFF2-40B4-BE49-F238E27FC236}">
                    <a16:creationId xmlns:a16="http://schemas.microsoft.com/office/drawing/2014/main" id="{0496EFE5-A10A-D9B2-6D47-4AF6915C0C94}"/>
                  </a:ext>
                </a:extLst>
              </p14:cNvPr>
              <p14:cNvContentPartPr/>
              <p14:nvPr/>
            </p14:nvContentPartPr>
            <p14:xfrm>
              <a:off x="4037983" y="2819040"/>
              <a:ext cx="11880" cy="758880"/>
            </p14:xfrm>
          </p:contentPart>
        </mc:Choice>
        <mc:Fallback xmlns="">
          <p:pic>
            <p:nvPicPr>
              <p:cNvPr id="6" name="Písanie rukou 5">
                <a:extLst>
                  <a:ext uri="{FF2B5EF4-FFF2-40B4-BE49-F238E27FC236}">
                    <a16:creationId xmlns:a16="http://schemas.microsoft.com/office/drawing/2014/main" id="{0496EFE5-A10A-D9B2-6D47-4AF6915C0C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5343" y="2756040"/>
                <a:ext cx="137520" cy="88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7" name="Písanie rukou 6">
                <a:extLst>
                  <a:ext uri="{FF2B5EF4-FFF2-40B4-BE49-F238E27FC236}">
                    <a16:creationId xmlns:a16="http://schemas.microsoft.com/office/drawing/2014/main" id="{10434944-A40A-EC96-7F1B-052E0D27C766}"/>
                  </a:ext>
                </a:extLst>
              </p14:cNvPr>
              <p14:cNvContentPartPr/>
              <p14:nvPr/>
            </p14:nvContentPartPr>
            <p14:xfrm>
              <a:off x="4930423" y="2786280"/>
              <a:ext cx="33480" cy="891720"/>
            </p14:xfrm>
          </p:contentPart>
        </mc:Choice>
        <mc:Fallback xmlns="">
          <p:pic>
            <p:nvPicPr>
              <p:cNvPr id="7" name="Písanie rukou 6">
                <a:extLst>
                  <a:ext uri="{FF2B5EF4-FFF2-40B4-BE49-F238E27FC236}">
                    <a16:creationId xmlns:a16="http://schemas.microsoft.com/office/drawing/2014/main" id="{10434944-A40A-EC96-7F1B-052E0D27C7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67783" y="2723640"/>
                <a:ext cx="159120" cy="10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8" name="Písanie rukou 7">
                <a:extLst>
                  <a:ext uri="{FF2B5EF4-FFF2-40B4-BE49-F238E27FC236}">
                    <a16:creationId xmlns:a16="http://schemas.microsoft.com/office/drawing/2014/main" id="{39081011-36E4-A796-D602-C5D6BC947941}"/>
                  </a:ext>
                </a:extLst>
              </p14:cNvPr>
              <p14:cNvContentPartPr/>
              <p14:nvPr/>
            </p14:nvContentPartPr>
            <p14:xfrm>
              <a:off x="2993623" y="3758280"/>
              <a:ext cx="2967840" cy="1337040"/>
            </p14:xfrm>
          </p:contentPart>
        </mc:Choice>
        <mc:Fallback xmlns="">
          <p:pic>
            <p:nvPicPr>
              <p:cNvPr id="8" name="Písanie rukou 7">
                <a:extLst>
                  <a:ext uri="{FF2B5EF4-FFF2-40B4-BE49-F238E27FC236}">
                    <a16:creationId xmlns:a16="http://schemas.microsoft.com/office/drawing/2014/main" id="{39081011-36E4-A796-D602-C5D6BC94794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30983" y="3695640"/>
                <a:ext cx="3093480" cy="146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41319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AEF11-71E6-C8B9-6F5F-FDA4CA3B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2144"/>
            <a:ext cx="10058400" cy="740227"/>
          </a:xfrm>
        </p:spPr>
        <p:txBody>
          <a:bodyPr>
            <a:normAutofit fontScale="90000"/>
          </a:bodyPr>
          <a:lstStyle/>
          <a:p>
            <a:r>
              <a:rPr lang="sk-SK" sz="4800" dirty="0">
                <a:latin typeface="Agency FB" panose="020B0503020202020204" pitchFamily="34" charset="0"/>
              </a:rPr>
              <a:t>                                </a:t>
            </a:r>
            <a:r>
              <a:rPr lang="sk-SK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Kremnica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207B63E-1E6E-0D2D-E110-DA4BADBEC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012372"/>
            <a:ext cx="11549742" cy="2590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solidFill>
                  <a:srgbClr val="202122"/>
                </a:solidFill>
                <a:latin typeface="Agency FB" panose="020B0503020202020204" pitchFamily="34" charset="0"/>
              </a:rPr>
              <a:t>Kremnicou preteká </a:t>
            </a:r>
            <a:r>
              <a:rPr lang="sk-SK" b="1" i="0" dirty="0">
                <a:solidFill>
                  <a:srgbClr val="202122"/>
                </a:solidFill>
                <a:effectLst/>
                <a:latin typeface="Agency FB" panose="020B0503020202020204" pitchFamily="34" charset="0"/>
              </a:rPr>
              <a:t> Kremnický potok do ktorého sa vlieva Skalka, Kremnický potok sa neskôr vlieva do Hrona.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i="0" dirty="0">
                <a:solidFill>
                  <a:srgbClr val="202122"/>
                </a:solidFill>
                <a:effectLst/>
                <a:latin typeface="Agency FB" panose="020B0503020202020204" pitchFamily="34" charset="0"/>
              </a:rPr>
              <a:t>Kremnica patrí medzi stredoveké banské mestá.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i="0" dirty="0">
                <a:solidFill>
                  <a:srgbClr val="202122"/>
                </a:solidFill>
                <a:effectLst/>
                <a:latin typeface="Agency FB" panose="020B0503020202020204" pitchFamily="34" charset="0"/>
              </a:rPr>
              <a:t>Mnohí  sa ju usilovali dobyť a získať pre seba. Dôvodom ich záujmu boli bohaté zlaté </a:t>
            </a:r>
            <a:r>
              <a:rPr lang="sk-SK" b="1" dirty="0">
                <a:latin typeface="Agency FB" panose="020B0503020202020204" pitchFamily="34" charset="0"/>
              </a:rPr>
              <a:t>bane.</a:t>
            </a:r>
            <a:endParaRPr lang="sk-SK" sz="2400" b="1" dirty="0">
              <a:latin typeface="Agency FB" panose="020B0503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Známou Kremnickou cukrovinkou sú  Kremnické krumple.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Nachádza sa tu na námestí  morový stĺp.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Je tu štôlňa Andrej.</a:t>
            </a:r>
            <a:endParaRPr lang="sk-SK" b="1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A3FA9CC1-61CC-FF73-0A97-67DCCBB58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91000"/>
            <a:ext cx="1689326" cy="23948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0184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3E4D5E-DA25-F9A1-5A5D-4ACFE6498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Štôlňa Andrej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0C3EFCA-1BCC-FBB0-CDBD-1157DD7B9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Odporúčam návštevu štôlne hlavne v lete kedy sa tam príjemne schladíte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V štôlni Andrej je veľká zima🥶, treba sa teplo obliecť.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Je otvorená celoročne.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Pri prehliadke sa dozviete veľa zaujímavostí o baníckej </a:t>
            </a:r>
          </a:p>
          <a:p>
            <a:pPr marL="0" indent="0">
              <a:buNone/>
            </a:pPr>
            <a:r>
              <a:rPr lang="sk-SK" b="1" dirty="0">
                <a:latin typeface="Agency FB" panose="020B0503020202020204" pitchFamily="34" charset="0"/>
              </a:rPr>
              <a:t>činnosti v Kremnici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V infocentre kde si zakúpite lístky si môžete </a:t>
            </a:r>
          </a:p>
          <a:p>
            <a:pPr marL="0" indent="0">
              <a:buNone/>
            </a:pPr>
            <a:r>
              <a:rPr lang="sk-SK" b="1" dirty="0">
                <a:latin typeface="Agency FB" panose="020B0503020202020204" pitchFamily="34" charset="0"/>
              </a:rPr>
              <a:t>vyraziť aj vlastnú mincu, kúpiť si rôzne polodrahokamy</a:t>
            </a:r>
          </a:p>
          <a:p>
            <a:pPr marL="0" indent="0">
              <a:buNone/>
            </a:pPr>
            <a:endParaRPr lang="sk-SK" b="1" dirty="0">
              <a:latin typeface="Agency FB" panose="020B050302020202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396CD62-7245-5F21-1EB6-4E2162E3A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6997" y="1342690"/>
            <a:ext cx="3428999" cy="3573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F30DA69-DFB9-DECF-FCEF-0DB794BC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4586" y="2884582"/>
            <a:ext cx="2489145" cy="26205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7924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E8D96D-333B-D68D-D638-1E07E71BA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Kremnické krumple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C5D3386-EAC2-CA92-F840-BD2F7A1D5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 Pri vstupe do mesta Vás privíta turistické infocentrum kde sa </a:t>
            </a:r>
          </a:p>
          <a:p>
            <a:pPr marL="0" indent="0">
              <a:buNone/>
            </a:pPr>
            <a:r>
              <a:rPr lang="sk-SK" b="1" dirty="0">
                <a:latin typeface="Agency FB" panose="020B0503020202020204" pitchFamily="34" charset="0"/>
              </a:rPr>
              <a:t>nachádza aj výroba cukroviniek. Mne veľmi nechutili ale mojim rodičom </a:t>
            </a:r>
          </a:p>
          <a:p>
            <a:pPr marL="0" indent="0">
              <a:buNone/>
            </a:pPr>
            <a:r>
              <a:rPr lang="sk-SK" b="1" dirty="0">
                <a:latin typeface="Agency FB" panose="020B0503020202020204" pitchFamily="34" charset="0"/>
              </a:rPr>
              <a:t>áno 😊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Kremnické krumple sú známa Kremnická cukrovinka.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Ich recept je tajný ale v prísadách boli tieto veci:</a:t>
            </a:r>
          </a:p>
          <a:p>
            <a:pPr marL="0" indent="0">
              <a:buNone/>
            </a:pPr>
            <a:r>
              <a:rPr lang="sk-SK" b="1" dirty="0">
                <a:latin typeface="Agency FB" panose="020B0503020202020204" pitchFamily="34" charset="0"/>
              </a:rPr>
              <a:t>piškóta</a:t>
            </a:r>
          </a:p>
          <a:p>
            <a:pPr marL="0" indent="0">
              <a:buNone/>
            </a:pPr>
            <a:r>
              <a:rPr lang="sk-SK" b="1" dirty="0">
                <a:latin typeface="Agency FB" panose="020B0503020202020204" pitchFamily="34" charset="0"/>
              </a:rPr>
              <a:t>orechy</a:t>
            </a:r>
          </a:p>
          <a:p>
            <a:pPr marL="0" indent="0">
              <a:buNone/>
            </a:pPr>
            <a:r>
              <a:rPr lang="sk-SK" b="1" dirty="0">
                <a:latin typeface="Agency FB" panose="020B0503020202020204" pitchFamily="34" charset="0"/>
              </a:rPr>
              <a:t>lekvár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C198AA5-D15C-76C0-8B3A-129CEABBA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886" y="1186544"/>
            <a:ext cx="5094514" cy="3505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4254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BA7D2-E25D-1DB2-FC08-97EBDE95A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Kremnický hrad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E46F37B-0296-5A64-854E-A9AC06BA6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3820886" cy="2849880"/>
          </a:xfrm>
        </p:spPr>
        <p:txBody>
          <a:bodyPr/>
          <a:lstStyle/>
          <a:p>
            <a:pPr marL="0" indent="0">
              <a:buNone/>
            </a:pPr>
            <a:r>
              <a:rPr lang="sk-SK" b="1" dirty="0">
                <a:latin typeface="Agency FB" panose="020B0503020202020204" pitchFamily="34" charset="0"/>
              </a:rPr>
              <a:t>Keď prídete na hrad: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Môžete si vziať </a:t>
            </a:r>
            <a:r>
              <a:rPr lang="sk-SK" b="1" dirty="0" err="1">
                <a:latin typeface="Agency FB" panose="020B0503020202020204" pitchFamily="34" charset="0"/>
              </a:rPr>
              <a:t>audiosprievodcu</a:t>
            </a:r>
            <a:r>
              <a:rPr lang="sk-SK" b="1" dirty="0">
                <a:latin typeface="Agency FB" panose="020B0503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alebo si zaplatiť okruh so sprievodcom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4973284-FA8D-E41E-EBED-F4A42E3E7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6568" y="2148904"/>
            <a:ext cx="3211286" cy="21145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969B1A6A-30B9-D581-4C6D-62C076E27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8024" y="505162"/>
            <a:ext cx="1981200" cy="22560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A7A7996-3125-4A1C-BDFD-29ABE9BFDA2C}"/>
              </a:ext>
            </a:extLst>
          </p:cNvPr>
          <p:cNvSpPr txBox="1"/>
          <p:nvPr/>
        </p:nvSpPr>
        <p:spPr>
          <a:xfrm>
            <a:off x="4887686" y="2960914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gency FB" panose="020B0503020202020204" pitchFamily="34" charset="0"/>
              </a:rPr>
              <a:t>Nachádza sa tu: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Zvonica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Kostnica kde je uložených veľa ľudských kostí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Kostol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Hradby 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26F148D2-D487-AE15-D687-F7497ED69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98" y="4072646"/>
            <a:ext cx="3448048" cy="2142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29282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8B719D-FE81-7510-E58A-BC895804D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94320"/>
          </a:xfrm>
        </p:spPr>
        <p:txBody>
          <a:bodyPr>
            <a:normAutofit/>
          </a:bodyPr>
          <a:lstStyle/>
          <a:p>
            <a:r>
              <a:rPr lang="sk-SK" sz="4000" dirty="0">
                <a:latin typeface="Agency FB" panose="020B0503020202020204" pitchFamily="34" charset="0"/>
              </a:rPr>
              <a:t>                               </a:t>
            </a:r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obec Kremnické Bane</a:t>
            </a:r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F0CE64B4-38F9-FB86-8D99-EE7EF2D38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0" y="1530690"/>
            <a:ext cx="1530484" cy="3121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E8319489-DBFF-6954-EC7E-90D5710C5451}"/>
              </a:ext>
            </a:extLst>
          </p:cNvPr>
          <p:cNvSpPr txBox="1"/>
          <p:nvPr/>
        </p:nvSpPr>
        <p:spPr>
          <a:xfrm>
            <a:off x="6302829" y="3091543"/>
            <a:ext cx="510540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b="1" i="0" dirty="0">
                <a:solidFill>
                  <a:srgbClr val="202122"/>
                </a:solidFill>
                <a:effectLst/>
                <a:latin typeface="Agency FB" panose="020B0503020202020204" pitchFamily="34" charset="0"/>
              </a:rPr>
              <a:t>Nad obcou </a:t>
            </a:r>
            <a:r>
              <a:rPr lang="sk-SK" b="1" dirty="0">
                <a:solidFill>
                  <a:srgbClr val="202122"/>
                </a:solidFill>
                <a:latin typeface="Agency FB" panose="020B0503020202020204" pitchFamily="34" charset="0"/>
              </a:rPr>
              <a:t>Kremnické bane</a:t>
            </a:r>
            <a:r>
              <a:rPr lang="sk-SK" b="1" i="0" dirty="0">
                <a:solidFill>
                  <a:srgbClr val="202122"/>
                </a:solidFill>
                <a:effectLst/>
                <a:latin typeface="Agency FB" panose="020B0503020202020204" pitchFamily="34" charset="0"/>
              </a:rPr>
              <a:t> leží</a:t>
            </a:r>
            <a:r>
              <a:rPr lang="sk-SK" b="1" i="0" dirty="0">
                <a:effectLst/>
                <a:latin typeface="Agency FB" panose="020B0503020202020204" pitchFamily="34" charset="0"/>
              </a:rPr>
              <a:t> </a:t>
            </a:r>
            <a:r>
              <a:rPr lang="sk-SK" b="1" dirty="0">
                <a:latin typeface="Agency FB" panose="020B0503020202020204" pitchFamily="34" charset="0"/>
              </a:rPr>
              <a:t>Stred Európy</a:t>
            </a:r>
            <a:r>
              <a:rPr lang="sk-SK" b="1" i="0" dirty="0">
                <a:solidFill>
                  <a:srgbClr val="202122"/>
                </a:solidFill>
                <a:effectLst/>
                <a:latin typeface="Agency FB" panose="020B0503020202020204" pitchFamily="34" charset="0"/>
              </a:rPr>
              <a:t> pri  </a:t>
            </a:r>
            <a:r>
              <a:rPr lang="sk-SK" b="1" dirty="0">
                <a:latin typeface="Agency FB" panose="020B0503020202020204" pitchFamily="34" charset="0"/>
              </a:rPr>
              <a:t>Kostole</a:t>
            </a:r>
            <a:r>
              <a:rPr lang="sk-SK" b="1" dirty="0">
                <a:solidFill>
                  <a:srgbClr val="3366CC"/>
                </a:solidFill>
                <a:latin typeface="Agency FB" panose="020B0503020202020204" pitchFamily="34" charset="0"/>
              </a:rPr>
              <a:t> </a:t>
            </a:r>
            <a:r>
              <a:rPr lang="sk-SK" b="1" dirty="0">
                <a:latin typeface="Agency FB" panose="020B0503020202020204" pitchFamily="34" charset="0"/>
              </a:rPr>
              <a:t>svätého Jána</a:t>
            </a:r>
            <a:endParaRPr lang="sk-SK" b="1" dirty="0">
              <a:solidFill>
                <a:srgbClr val="202122"/>
              </a:solidFill>
              <a:latin typeface="Agency FB" panose="020B05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b="1" dirty="0">
                <a:solidFill>
                  <a:srgbClr val="202122"/>
                </a:solidFill>
                <a:latin typeface="Agency FB" panose="020B0503020202020204" pitchFamily="34" charset="0"/>
              </a:rPr>
              <a:t>Je tam pamätný kameň</a:t>
            </a:r>
            <a:endParaRPr lang="sk-SK" b="1" dirty="0">
              <a:latin typeface="Agency FB" panose="020B050302020202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A6AA652-7852-321B-3B2F-2762DCDCB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833" y="1656861"/>
            <a:ext cx="3139167" cy="3792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8244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5EE7F1-103C-713B-1EC5-036D6CBA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Rozhľadňa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08FE5BE-FC7E-7E5F-CA54-441AA1C24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k-SK" b="1" dirty="0">
                <a:latin typeface="Agency FB" panose="020B0503020202020204" pitchFamily="34" charset="0"/>
              </a:rPr>
              <a:t>Nad obcou Krahule sa nachádza rozhľadňa </a:t>
            </a:r>
          </a:p>
          <a:p>
            <a:pPr marL="0" indent="0" algn="ctr">
              <a:buNone/>
            </a:pPr>
            <a:r>
              <a:rPr lang="sk-SK" b="1" dirty="0">
                <a:latin typeface="Agency FB" panose="020B0503020202020204" pitchFamily="34" charset="0"/>
              </a:rPr>
              <a:t>z ktorej je úžasný výhľad na mesto Kremnica😲</a:t>
            </a:r>
          </a:p>
          <a:p>
            <a:pPr marL="0" indent="0" algn="ctr">
              <a:buNone/>
            </a:pPr>
            <a:r>
              <a:rPr lang="sk-SK" b="1" dirty="0">
                <a:latin typeface="Agency FB" panose="020B0503020202020204" pitchFamily="34" charset="0"/>
              </a:rPr>
              <a:t>Tento výlet určite odporúčam.</a:t>
            </a:r>
          </a:p>
          <a:p>
            <a:pPr marL="0" indent="0" algn="ctr">
              <a:buNone/>
            </a:pPr>
            <a:r>
              <a:rPr lang="sk-SK" b="1" dirty="0">
                <a:latin typeface="Agency FB" panose="020B0503020202020204" pitchFamily="34" charset="0"/>
              </a:rPr>
              <a:t>V zime je priamo v obci Krahule aj lyžiarsky vlek so sedačkou lanovkou</a:t>
            </a:r>
          </a:p>
          <a:p>
            <a:pPr marL="0" indent="0" algn="ctr">
              <a:buNone/>
            </a:pPr>
            <a:endParaRPr lang="sk-SK" b="1" dirty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endParaRPr lang="sk-SK" b="1" dirty="0">
              <a:latin typeface="Agency FB" panose="020B050302020202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ABFB67A-B661-AF4E-E4B1-ACB7A8C34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" y="3831771"/>
            <a:ext cx="3853543" cy="249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0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7DC6D2-DF93-4A32-1D66-B71D599F7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Poloha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7E03908-4D29-1D0D-D84A-6AE4E5AA7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562600" cy="118436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Kremnica sa nachádza v </a:t>
            </a:r>
            <a:r>
              <a:rPr lang="sk-SK" b="1" dirty="0" err="1">
                <a:latin typeface="Agency FB" panose="020B0503020202020204" pitchFamily="34" charset="0"/>
              </a:rPr>
              <a:t>Bansko</a:t>
            </a:r>
            <a:r>
              <a:rPr lang="sk-SK" b="1" dirty="0">
                <a:latin typeface="Agency FB" panose="020B0503020202020204" pitchFamily="34" charset="0"/>
              </a:rPr>
              <a:t> Bystrickom kraji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Nachádza sa v sopečnom pohorí Kremnické vrch</a:t>
            </a:r>
            <a:endParaRPr lang="sk-SK" dirty="0">
              <a:latin typeface="Agency FB" panose="020B0503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Nad obcou Kremnica je lyžiarske stredisko Skalka</a:t>
            </a:r>
          </a:p>
          <a:p>
            <a:pPr>
              <a:buFont typeface="Wingdings" panose="05000000000000000000" pitchFamily="2" charset="2"/>
              <a:buChar char="v"/>
            </a:pPr>
            <a:endParaRPr lang="sk-SK" dirty="0">
              <a:latin typeface="Agency FB" panose="020B0503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sk-SK" dirty="0">
              <a:latin typeface="Agency FB" panose="020B050302020202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6B8A3D5-FACF-C941-6ECD-ACBFFD502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562" y="2954595"/>
            <a:ext cx="4236381" cy="22289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9526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A46DA7-53E2-8E17-8839-79B112554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Mincovňa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86B43DB-376C-706B-E84A-8319FB5B4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70462"/>
            <a:ext cx="10058400" cy="116259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k-SK" b="1" i="0" u="sng" dirty="0">
                <a:effectLst/>
                <a:latin typeface="Agency FB" panose="020B0503020202020204" pitchFamily="34" charset="0"/>
                <a:hlinkClick r:id="rId2" tooltip="Múzeum mincí a medailí v Kremnici (stránka neexistuj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Múzeum mincí a medailí v Kremnici</a:t>
            </a:r>
            <a:r>
              <a:rPr lang="sk-SK" b="1" i="0" dirty="0">
                <a:effectLst/>
                <a:latin typeface="Agency FB" panose="020B0503020202020204" pitchFamily="34" charset="0"/>
              </a:rPr>
              <a:t> </a:t>
            </a:r>
            <a:r>
              <a:rPr lang="sk-SK" b="1" dirty="0">
                <a:latin typeface="Agency FB" panose="020B0503020202020204" pitchFamily="34" charset="0"/>
              </a:rPr>
              <a:t>p</a:t>
            </a:r>
            <a:r>
              <a:rPr lang="sk-SK" b="1" i="0" dirty="0">
                <a:effectLst/>
                <a:latin typeface="Agency FB" panose="020B0503020202020204" pitchFamily="34" charset="0"/>
              </a:rPr>
              <a:t>atrí medzi najstaršie múzeá na Slovensku 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i="0" dirty="0">
                <a:effectLst/>
                <a:latin typeface="Agency FB" panose="020B0503020202020204" pitchFamily="34" charset="0"/>
              </a:rPr>
              <a:t>Od roku 1994 je súčasťou </a:t>
            </a:r>
            <a:r>
              <a:rPr lang="sk-SK" b="1" i="0" u="none" strike="noStrike" dirty="0">
                <a:effectLst/>
                <a:latin typeface="Agency FB" panose="020B0503020202020204" pitchFamily="34" charset="0"/>
                <a:hlinkClick r:id="rId3" tooltip="NB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Národnej banky Slovenska</a:t>
            </a:r>
            <a:r>
              <a:rPr lang="sk-SK" b="1" i="0" u="none" strike="noStrike" dirty="0">
                <a:effectLst/>
                <a:latin typeface="Agency FB" panose="020B0503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>
                <a:latin typeface="Agency FB" panose="020B0503020202020204" pitchFamily="34" charset="0"/>
              </a:rPr>
              <a:t>Pozor mincovňa je v nedeľu zavretá🤨</a:t>
            </a:r>
          </a:p>
        </p:txBody>
      </p:sp>
    </p:spTree>
    <p:extLst>
      <p:ext uri="{BB962C8B-B14F-4D97-AF65-F5344CB8AC3E}">
        <p14:creationId xmlns:p14="http://schemas.microsoft.com/office/powerpoint/2010/main" val="272012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360</TotalTime>
  <Words>324</Words>
  <Application>Microsoft Office PowerPoint</Application>
  <PresentationFormat>Širokouhlá</PresentationFormat>
  <Paragraphs>53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5" baseType="lpstr">
      <vt:lpstr>Agency FB</vt:lpstr>
      <vt:lpstr>Century Gothic</vt:lpstr>
      <vt:lpstr>Garamond</vt:lpstr>
      <vt:lpstr>Wingdings</vt:lpstr>
      <vt:lpstr>Savon</vt:lpstr>
      <vt:lpstr>Cestovná kancelária KAPYBARA</vt:lpstr>
      <vt:lpstr>                                Kremnica</vt:lpstr>
      <vt:lpstr>Štôlňa Andrej</vt:lpstr>
      <vt:lpstr>Kremnické krumple</vt:lpstr>
      <vt:lpstr>Kremnický hrad</vt:lpstr>
      <vt:lpstr>                               obec Kremnické Bane</vt:lpstr>
      <vt:lpstr>Rozhľadňa</vt:lpstr>
      <vt:lpstr>Poloha</vt:lpstr>
      <vt:lpstr>Mincovňa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Vladimír Katreniak</dc:creator>
  <cp:lastModifiedBy>Vladimír Katreniak</cp:lastModifiedBy>
  <cp:revision>5</cp:revision>
  <dcterms:created xsi:type="dcterms:W3CDTF">2025-04-15T17:46:48Z</dcterms:created>
  <dcterms:modified xsi:type="dcterms:W3CDTF">2025-05-09T17:49:44Z</dcterms:modified>
</cp:coreProperties>
</file>