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9" r:id="rId11"/>
    <p:sldId id="266" r:id="rId12"/>
    <p:sldId id="267" r:id="rId13"/>
    <p:sldId id="270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EEE76-A747-44AD-91BF-DF890EBAA634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4471E5-20F1-44EF-B5A6-40CCB8E14EA5}">
      <dgm:prSet/>
      <dgm:spPr/>
      <dgm:t>
        <a:bodyPr/>
        <a:lstStyle/>
        <a:p>
          <a:r>
            <a:rPr lang="en-US" dirty="0" err="1"/>
            <a:t>Pracovná</a:t>
          </a:r>
          <a:r>
            <a:rPr lang="en-US" dirty="0"/>
            <a:t> </a:t>
          </a:r>
          <a:r>
            <a:rPr lang="en-US" dirty="0" err="1"/>
            <a:t>učebnica</a:t>
          </a:r>
          <a:r>
            <a:rPr lang="en-US" dirty="0"/>
            <a:t> </a:t>
          </a:r>
          <a:r>
            <a:rPr lang="en-US" dirty="0" err="1"/>
            <a:t>vlastivedy</a:t>
          </a:r>
          <a:r>
            <a:rPr lang="en-US" dirty="0"/>
            <a:t> </a:t>
          </a:r>
          <a:r>
            <a:rPr lang="en-US" dirty="0" err="1"/>
            <a:t>poskytuje</a:t>
          </a:r>
          <a:r>
            <a:rPr lang="en-US" dirty="0"/>
            <a:t> </a:t>
          </a:r>
          <a:r>
            <a:rPr lang="en-US" dirty="0" err="1"/>
            <a:t>veľké</a:t>
          </a:r>
          <a:r>
            <a:rPr lang="en-US" dirty="0"/>
            <a:t> </a:t>
          </a:r>
          <a:r>
            <a:rPr lang="en-US" dirty="0" err="1"/>
            <a:t>možnosti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objavovanie</a:t>
          </a:r>
          <a:r>
            <a:rPr lang="en-US" dirty="0"/>
            <a:t> </a:t>
          </a:r>
          <a:r>
            <a:rPr lang="en-US" dirty="0" err="1"/>
            <a:t>nových</a:t>
          </a:r>
          <a:r>
            <a:rPr lang="sk-SK" dirty="0"/>
            <a:t> informácií, </a:t>
          </a:r>
          <a:r>
            <a:rPr lang="en-US" dirty="0"/>
            <a:t> </a:t>
          </a:r>
          <a:r>
            <a:rPr lang="en-US" dirty="0" err="1"/>
            <a:t>súvislostí</a:t>
          </a:r>
          <a:r>
            <a:rPr lang="en-US" dirty="0"/>
            <a:t> a </a:t>
          </a:r>
          <a:r>
            <a:rPr lang="en-US" dirty="0" err="1"/>
            <a:t>tvorbu</a:t>
          </a:r>
          <a:r>
            <a:rPr lang="en-US" dirty="0"/>
            <a:t> </a:t>
          </a:r>
          <a:r>
            <a:rPr lang="en-US" dirty="0" err="1"/>
            <a:t>projektov</a:t>
          </a:r>
          <a:r>
            <a:rPr lang="en-US" dirty="0"/>
            <a:t>.</a:t>
          </a:r>
        </a:p>
      </dgm:t>
    </dgm:pt>
    <dgm:pt modelId="{61E3391C-1E22-4B3C-B26A-AFEB6A317FED}" type="parTrans" cxnId="{E2CC189A-1CD8-46CB-9C54-C1A2958D7706}">
      <dgm:prSet/>
      <dgm:spPr/>
      <dgm:t>
        <a:bodyPr/>
        <a:lstStyle/>
        <a:p>
          <a:endParaRPr lang="en-US"/>
        </a:p>
      </dgm:t>
    </dgm:pt>
    <dgm:pt modelId="{7EF39A7F-8793-4A70-9891-3BF40CC3C52A}" type="sibTrans" cxnId="{E2CC189A-1CD8-46CB-9C54-C1A2958D7706}">
      <dgm:prSet/>
      <dgm:spPr/>
      <dgm:t>
        <a:bodyPr/>
        <a:lstStyle/>
        <a:p>
          <a:endParaRPr lang="en-US"/>
        </a:p>
      </dgm:t>
    </dgm:pt>
    <dgm:pt modelId="{C48B0E3C-7FDC-472F-9840-2A701E7191F3}">
      <dgm:prSet/>
      <dgm:spPr/>
      <dgm:t>
        <a:bodyPr/>
        <a:lstStyle/>
        <a:p>
          <a:r>
            <a:rPr lang="en-US"/>
            <a:t>Štvrtákov tematický celok Slovensko</a:t>
          </a:r>
          <a:r>
            <a:rPr lang="sk-SK"/>
            <a:t> </a:t>
          </a:r>
          <a:r>
            <a:rPr lang="en-US"/>
            <a:t>v minulosti a dnes veľmi zaujal. Jednotlivé historické obdobia im umožnili spoznávať život našich predkov a ponoriť sa do záhad histórie.</a:t>
          </a:r>
        </a:p>
      </dgm:t>
    </dgm:pt>
    <dgm:pt modelId="{4F83BD92-5D67-4978-A081-BF1DBC0D2C0E}" type="parTrans" cxnId="{EF40F4BE-DEF0-4DCC-804B-45AA59DE679B}">
      <dgm:prSet/>
      <dgm:spPr/>
      <dgm:t>
        <a:bodyPr/>
        <a:lstStyle/>
        <a:p>
          <a:endParaRPr lang="en-US"/>
        </a:p>
      </dgm:t>
    </dgm:pt>
    <dgm:pt modelId="{F7FA879F-0A80-4B4D-8EF7-24A89B4E79BE}" type="sibTrans" cxnId="{EF40F4BE-DEF0-4DCC-804B-45AA59DE679B}">
      <dgm:prSet/>
      <dgm:spPr/>
      <dgm:t>
        <a:bodyPr/>
        <a:lstStyle/>
        <a:p>
          <a:endParaRPr lang="en-US"/>
        </a:p>
      </dgm:t>
    </dgm:pt>
    <dgm:pt modelId="{BB558D16-AC9C-4405-9388-E6B4BAF9A6F1}">
      <dgm:prSet/>
      <dgm:spPr/>
      <dgm:t>
        <a:bodyPr/>
        <a:lstStyle/>
        <a:p>
          <a:r>
            <a:rPr lang="en-US"/>
            <a:t>Pri voľbe témy projektu si každý žiak vybral obdobie, resp. osobnosť, ktorá ho najviac zaujala. Projekty tvorili niekoľko týždňov.</a:t>
          </a:r>
          <a:r>
            <a:rPr lang="sk-SK"/>
            <a:t> </a:t>
          </a:r>
          <a:endParaRPr lang="en-US"/>
        </a:p>
      </dgm:t>
    </dgm:pt>
    <dgm:pt modelId="{2DCDAE6C-5314-4DFE-8022-5F4845BFB62A}" type="parTrans" cxnId="{3F03BA1A-5C5A-4B70-8A74-B0D50099E36D}">
      <dgm:prSet/>
      <dgm:spPr/>
      <dgm:t>
        <a:bodyPr/>
        <a:lstStyle/>
        <a:p>
          <a:endParaRPr lang="en-US"/>
        </a:p>
      </dgm:t>
    </dgm:pt>
    <dgm:pt modelId="{1CEAD4E5-745E-4D75-BE2E-82BA8DBAA0F8}" type="sibTrans" cxnId="{3F03BA1A-5C5A-4B70-8A74-B0D50099E36D}">
      <dgm:prSet/>
      <dgm:spPr/>
      <dgm:t>
        <a:bodyPr/>
        <a:lstStyle/>
        <a:p>
          <a:endParaRPr lang="en-US"/>
        </a:p>
      </dgm:t>
    </dgm:pt>
    <dgm:pt modelId="{1F92B965-0045-4CAC-A3F2-9F2E61B790B3}">
      <dgm:prSet/>
      <dgm:spPr/>
      <dgm:t>
        <a:bodyPr/>
        <a:lstStyle/>
        <a:p>
          <a:r>
            <a:rPr lang="en-US"/>
            <a:t>Hotové diela s veľkým nadšením prezentovali svojim spolužiakom a vystavili v triede.</a:t>
          </a:r>
          <a:r>
            <a:rPr lang="sk-SK"/>
            <a:t> Vytvorili vlastnú časovú priamku.</a:t>
          </a:r>
          <a:endParaRPr lang="en-US"/>
        </a:p>
      </dgm:t>
    </dgm:pt>
    <dgm:pt modelId="{E3E96651-8729-481B-926C-B83BDE0626B7}" type="parTrans" cxnId="{F592CC88-3BC0-4821-8325-5EA31DD5B1BB}">
      <dgm:prSet/>
      <dgm:spPr/>
      <dgm:t>
        <a:bodyPr/>
        <a:lstStyle/>
        <a:p>
          <a:endParaRPr lang="en-US"/>
        </a:p>
      </dgm:t>
    </dgm:pt>
    <dgm:pt modelId="{A55C63C1-17B8-48CA-B0AC-8A6141E6C2AE}" type="sibTrans" cxnId="{F592CC88-3BC0-4821-8325-5EA31DD5B1BB}">
      <dgm:prSet/>
      <dgm:spPr/>
      <dgm:t>
        <a:bodyPr/>
        <a:lstStyle/>
        <a:p>
          <a:endParaRPr lang="en-US"/>
        </a:p>
      </dgm:t>
    </dgm:pt>
    <dgm:pt modelId="{82240B69-0462-4845-85EB-5262A05E4031}" type="pres">
      <dgm:prSet presAssocID="{BC1EEE76-A747-44AD-91BF-DF890EBAA634}" presName="matrix" presStyleCnt="0">
        <dgm:presLayoutVars>
          <dgm:chMax val="1"/>
          <dgm:dir/>
          <dgm:resizeHandles val="exact"/>
        </dgm:presLayoutVars>
      </dgm:prSet>
      <dgm:spPr/>
    </dgm:pt>
    <dgm:pt modelId="{A1084FEC-6D31-4A15-B866-39FCA428E8B9}" type="pres">
      <dgm:prSet presAssocID="{BC1EEE76-A747-44AD-91BF-DF890EBAA634}" presName="diamond" presStyleLbl="bgShp" presStyleIdx="0" presStyleCnt="1"/>
      <dgm:spPr/>
    </dgm:pt>
    <dgm:pt modelId="{724F350E-A620-4B3E-B670-9EB05212A174}" type="pres">
      <dgm:prSet presAssocID="{BC1EEE76-A747-44AD-91BF-DF890EBAA63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D8621F-F9CA-4C25-8520-9545D046370F}" type="pres">
      <dgm:prSet presAssocID="{BC1EEE76-A747-44AD-91BF-DF890EBAA63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5EE069-08D1-4DED-BEB5-2B440F07E6D2}" type="pres">
      <dgm:prSet presAssocID="{BC1EEE76-A747-44AD-91BF-DF890EBAA63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A8257D-A400-43D1-83A9-AEC26F79F724}" type="pres">
      <dgm:prSet presAssocID="{BC1EEE76-A747-44AD-91BF-DF890EBAA63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AE6E0C-FBED-4A4E-AD0D-48C31F8E248A}" type="presOf" srcId="{BC1EEE76-A747-44AD-91BF-DF890EBAA634}" destId="{82240B69-0462-4845-85EB-5262A05E4031}" srcOrd="0" destOrd="0" presId="urn:microsoft.com/office/officeart/2005/8/layout/matrix3"/>
    <dgm:cxn modelId="{3F03BA1A-5C5A-4B70-8A74-B0D50099E36D}" srcId="{BC1EEE76-A747-44AD-91BF-DF890EBAA634}" destId="{BB558D16-AC9C-4405-9388-E6B4BAF9A6F1}" srcOrd="2" destOrd="0" parTransId="{2DCDAE6C-5314-4DFE-8022-5F4845BFB62A}" sibTransId="{1CEAD4E5-745E-4D75-BE2E-82BA8DBAA0F8}"/>
    <dgm:cxn modelId="{36310628-7E27-4AC4-99AB-35901BF2BE75}" type="presOf" srcId="{1F92B965-0045-4CAC-A3F2-9F2E61B790B3}" destId="{76A8257D-A400-43D1-83A9-AEC26F79F724}" srcOrd="0" destOrd="0" presId="urn:microsoft.com/office/officeart/2005/8/layout/matrix3"/>
    <dgm:cxn modelId="{70005D75-04CE-4EF2-88C2-054B8D77CC5E}" type="presOf" srcId="{C48B0E3C-7FDC-472F-9840-2A701E7191F3}" destId="{D8D8621F-F9CA-4C25-8520-9545D046370F}" srcOrd="0" destOrd="0" presId="urn:microsoft.com/office/officeart/2005/8/layout/matrix3"/>
    <dgm:cxn modelId="{F592CC88-3BC0-4821-8325-5EA31DD5B1BB}" srcId="{BC1EEE76-A747-44AD-91BF-DF890EBAA634}" destId="{1F92B965-0045-4CAC-A3F2-9F2E61B790B3}" srcOrd="3" destOrd="0" parTransId="{E3E96651-8729-481B-926C-B83BDE0626B7}" sibTransId="{A55C63C1-17B8-48CA-B0AC-8A6141E6C2AE}"/>
    <dgm:cxn modelId="{E2CC189A-1CD8-46CB-9C54-C1A2958D7706}" srcId="{BC1EEE76-A747-44AD-91BF-DF890EBAA634}" destId="{214471E5-20F1-44EF-B5A6-40CCB8E14EA5}" srcOrd="0" destOrd="0" parTransId="{61E3391C-1E22-4B3C-B26A-AFEB6A317FED}" sibTransId="{7EF39A7F-8793-4A70-9891-3BF40CC3C52A}"/>
    <dgm:cxn modelId="{EF40F4BE-DEF0-4DCC-804B-45AA59DE679B}" srcId="{BC1EEE76-A747-44AD-91BF-DF890EBAA634}" destId="{C48B0E3C-7FDC-472F-9840-2A701E7191F3}" srcOrd="1" destOrd="0" parTransId="{4F83BD92-5D67-4978-A081-BF1DBC0D2C0E}" sibTransId="{F7FA879F-0A80-4B4D-8EF7-24A89B4E79BE}"/>
    <dgm:cxn modelId="{72E004CA-09EA-4118-BE91-9D5D0D99E757}" type="presOf" srcId="{214471E5-20F1-44EF-B5A6-40CCB8E14EA5}" destId="{724F350E-A620-4B3E-B670-9EB05212A174}" srcOrd="0" destOrd="0" presId="urn:microsoft.com/office/officeart/2005/8/layout/matrix3"/>
    <dgm:cxn modelId="{210A86E2-D3FD-4A22-9EE3-B7723AF08CED}" type="presOf" srcId="{BB558D16-AC9C-4405-9388-E6B4BAF9A6F1}" destId="{335EE069-08D1-4DED-BEB5-2B440F07E6D2}" srcOrd="0" destOrd="0" presId="urn:microsoft.com/office/officeart/2005/8/layout/matrix3"/>
    <dgm:cxn modelId="{7A19654E-0BFF-4346-8F06-9275A66DC915}" type="presParOf" srcId="{82240B69-0462-4845-85EB-5262A05E4031}" destId="{A1084FEC-6D31-4A15-B866-39FCA428E8B9}" srcOrd="0" destOrd="0" presId="urn:microsoft.com/office/officeart/2005/8/layout/matrix3"/>
    <dgm:cxn modelId="{048DE8A2-B5FD-4B3A-BE80-2A090825A9BF}" type="presParOf" srcId="{82240B69-0462-4845-85EB-5262A05E4031}" destId="{724F350E-A620-4B3E-B670-9EB05212A174}" srcOrd="1" destOrd="0" presId="urn:microsoft.com/office/officeart/2005/8/layout/matrix3"/>
    <dgm:cxn modelId="{AC7D158F-5006-4CAA-BEF0-A2D0226D6522}" type="presParOf" srcId="{82240B69-0462-4845-85EB-5262A05E4031}" destId="{D8D8621F-F9CA-4C25-8520-9545D046370F}" srcOrd="2" destOrd="0" presId="urn:microsoft.com/office/officeart/2005/8/layout/matrix3"/>
    <dgm:cxn modelId="{D1454714-2C1F-4ABD-8448-61BC8CC46A0D}" type="presParOf" srcId="{82240B69-0462-4845-85EB-5262A05E4031}" destId="{335EE069-08D1-4DED-BEB5-2B440F07E6D2}" srcOrd="3" destOrd="0" presId="urn:microsoft.com/office/officeart/2005/8/layout/matrix3"/>
    <dgm:cxn modelId="{B288EDE2-006F-4BAE-AD6D-58C75A878D88}" type="presParOf" srcId="{82240B69-0462-4845-85EB-5262A05E4031}" destId="{76A8257D-A400-43D1-83A9-AEC26F79F72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84FEC-6D31-4A15-B866-39FCA428E8B9}">
      <dsp:nvSpPr>
        <dsp:cNvPr id="0" name=""/>
        <dsp:cNvSpPr/>
      </dsp:nvSpPr>
      <dsp:spPr>
        <a:xfrm>
          <a:off x="606456" y="0"/>
          <a:ext cx="5453920" cy="545392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4F350E-A620-4B3E-B670-9EB05212A174}">
      <dsp:nvSpPr>
        <dsp:cNvPr id="0" name=""/>
        <dsp:cNvSpPr/>
      </dsp:nvSpPr>
      <dsp:spPr>
        <a:xfrm>
          <a:off x="1124578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Pracovná</a:t>
          </a:r>
          <a:r>
            <a:rPr lang="en-US" sz="1400" kern="1200" dirty="0"/>
            <a:t> </a:t>
          </a:r>
          <a:r>
            <a:rPr lang="en-US" sz="1400" kern="1200" dirty="0" err="1"/>
            <a:t>učebnica</a:t>
          </a:r>
          <a:r>
            <a:rPr lang="en-US" sz="1400" kern="1200" dirty="0"/>
            <a:t> </a:t>
          </a:r>
          <a:r>
            <a:rPr lang="en-US" sz="1400" kern="1200" dirty="0" err="1"/>
            <a:t>vlastivedy</a:t>
          </a:r>
          <a:r>
            <a:rPr lang="en-US" sz="1400" kern="1200" dirty="0"/>
            <a:t> </a:t>
          </a:r>
          <a:r>
            <a:rPr lang="en-US" sz="1400" kern="1200" dirty="0" err="1"/>
            <a:t>poskytuje</a:t>
          </a:r>
          <a:r>
            <a:rPr lang="en-US" sz="1400" kern="1200" dirty="0"/>
            <a:t> </a:t>
          </a:r>
          <a:r>
            <a:rPr lang="en-US" sz="1400" kern="1200" dirty="0" err="1"/>
            <a:t>veľké</a:t>
          </a:r>
          <a:r>
            <a:rPr lang="en-US" sz="1400" kern="1200" dirty="0"/>
            <a:t> </a:t>
          </a:r>
          <a:r>
            <a:rPr lang="en-US" sz="1400" kern="1200" dirty="0" err="1"/>
            <a:t>možnosti</a:t>
          </a:r>
          <a:r>
            <a:rPr lang="en-US" sz="1400" kern="1200" dirty="0"/>
            <a:t> </a:t>
          </a:r>
          <a:r>
            <a:rPr lang="en-US" sz="1400" kern="1200" dirty="0" err="1"/>
            <a:t>na</a:t>
          </a:r>
          <a:r>
            <a:rPr lang="en-US" sz="1400" kern="1200" dirty="0"/>
            <a:t> </a:t>
          </a:r>
          <a:r>
            <a:rPr lang="en-US" sz="1400" kern="1200" dirty="0" err="1"/>
            <a:t>objavovanie</a:t>
          </a:r>
          <a:r>
            <a:rPr lang="en-US" sz="1400" kern="1200" dirty="0"/>
            <a:t> </a:t>
          </a:r>
          <a:r>
            <a:rPr lang="en-US" sz="1400" kern="1200" dirty="0" err="1"/>
            <a:t>nových</a:t>
          </a:r>
          <a:r>
            <a:rPr lang="sk-SK" sz="1400" kern="1200" dirty="0"/>
            <a:t> informácií, </a:t>
          </a:r>
          <a:r>
            <a:rPr lang="en-US" sz="1400" kern="1200" dirty="0"/>
            <a:t> </a:t>
          </a:r>
          <a:r>
            <a:rPr lang="en-US" sz="1400" kern="1200" dirty="0" err="1"/>
            <a:t>súvislostí</a:t>
          </a:r>
          <a:r>
            <a:rPr lang="en-US" sz="1400" kern="1200" dirty="0"/>
            <a:t> a </a:t>
          </a:r>
          <a:r>
            <a:rPr lang="en-US" sz="1400" kern="1200" dirty="0" err="1"/>
            <a:t>tvorbu</a:t>
          </a:r>
          <a:r>
            <a:rPr lang="en-US" sz="1400" kern="1200" dirty="0"/>
            <a:t> </a:t>
          </a:r>
          <a:r>
            <a:rPr lang="en-US" sz="1400" kern="1200" dirty="0" err="1"/>
            <a:t>projektov</a:t>
          </a:r>
          <a:r>
            <a:rPr lang="en-US" sz="1400" kern="1200" dirty="0"/>
            <a:t>.</a:t>
          </a:r>
        </a:p>
      </dsp:txBody>
      <dsp:txXfrm>
        <a:off x="1228411" y="621955"/>
        <a:ext cx="1919362" cy="1919362"/>
      </dsp:txXfrm>
    </dsp:sp>
    <dsp:sp modelId="{D8D8621F-F9CA-4C25-8520-9545D046370F}">
      <dsp:nvSpPr>
        <dsp:cNvPr id="0" name=""/>
        <dsp:cNvSpPr/>
      </dsp:nvSpPr>
      <dsp:spPr>
        <a:xfrm>
          <a:off x="3415225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Štvrtákov tematický celok Slovensko</a:t>
          </a:r>
          <a:r>
            <a:rPr lang="sk-SK" sz="1400" kern="1200"/>
            <a:t> </a:t>
          </a:r>
          <a:r>
            <a:rPr lang="en-US" sz="1400" kern="1200"/>
            <a:t>v minulosti a dnes veľmi zaujal. Jednotlivé historické obdobia im umožnili spoznávať život našich predkov a ponoriť sa do záhad histórie.</a:t>
          </a:r>
        </a:p>
      </dsp:txBody>
      <dsp:txXfrm>
        <a:off x="3519058" y="621955"/>
        <a:ext cx="1919362" cy="1919362"/>
      </dsp:txXfrm>
    </dsp:sp>
    <dsp:sp modelId="{335EE069-08D1-4DED-BEB5-2B440F07E6D2}">
      <dsp:nvSpPr>
        <dsp:cNvPr id="0" name=""/>
        <dsp:cNvSpPr/>
      </dsp:nvSpPr>
      <dsp:spPr>
        <a:xfrm>
          <a:off x="1124578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 voľbe témy projektu si každý žiak vybral obdobie, resp. osobnosť, ktorá ho najviac zaujala. Projekty tvorili niekoľko týždňov.</a:t>
          </a:r>
          <a:r>
            <a:rPr lang="sk-SK" sz="1400" kern="1200"/>
            <a:t> </a:t>
          </a:r>
          <a:endParaRPr lang="en-US" sz="1400" kern="1200"/>
        </a:p>
      </dsp:txBody>
      <dsp:txXfrm>
        <a:off x="1228411" y="2912601"/>
        <a:ext cx="1919362" cy="1919362"/>
      </dsp:txXfrm>
    </dsp:sp>
    <dsp:sp modelId="{76A8257D-A400-43D1-83A9-AEC26F79F724}">
      <dsp:nvSpPr>
        <dsp:cNvPr id="0" name=""/>
        <dsp:cNvSpPr/>
      </dsp:nvSpPr>
      <dsp:spPr>
        <a:xfrm>
          <a:off x="3415225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Hotové diela s veľkým nadšením prezentovali svojim spolužiakom a vystavili v triede.</a:t>
          </a:r>
          <a:r>
            <a:rPr lang="sk-SK" sz="1400" kern="1200"/>
            <a:t> Vytvorili vlastnú časovú priamku.</a:t>
          </a:r>
          <a:endParaRPr lang="en-US" sz="1400" kern="1200"/>
        </a:p>
      </dsp:txBody>
      <dsp:txXfrm>
        <a:off x="3519058" y="2912601"/>
        <a:ext cx="1919362" cy="191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6320B-2190-0CEB-3573-4A9CC26AA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C4ED2A-36F0-0272-34EB-332BDA62C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2B31E25-5E16-4D43-4B39-41C765CF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F5FC119-C1E1-20E8-4C22-64BECD304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D7948AA-0E0E-6430-2424-1A2B7269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28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4EB04-8BB7-6DA5-A567-BD47E723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96341ED-AEA9-5D50-5596-9BA2C3FBE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FA9045-8351-325F-004C-2FC948FE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F7EAC72-DC5F-929A-3D9D-C9E36D10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E946CD4-272A-687F-1757-5BED6E6D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62BEC04-117C-2462-57CF-A7E94A685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37DCCE2-F500-2766-6DAC-474D0F243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5B3FDA1-8C5F-CCC7-9713-2F8E426F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91DB489-D618-7FBF-A8D4-F0D01843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712E09F-D3EB-BEAA-098E-245DE271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36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ADD1D-B6D4-1505-3517-469B08C6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D6C029-8FDD-5379-D79B-182C95F4A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E71EA3-6C8A-13D2-9CDA-4C715013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869023E-3951-625A-3806-B322EB59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44316E8-5670-D34F-D385-AA5120C6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0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330A2-0B68-606C-A5BA-E716A048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1723D3-87E5-ED1B-1B7E-A0F346521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C05F3A-3DB5-1F3A-1642-42C65331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D9F64F-5B18-33EB-7EF3-031A94D4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617F42A-DEB1-7F8D-E83F-2E93A712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23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8D401-9B0A-4E69-AA4E-2158AFD6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C372DC-E364-2FFD-B412-C333D6D38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3C282D6-3609-DC7B-BE2B-179D3C923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A33D86B-9878-C609-53D2-1757E93E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2C8E8A-1D70-A3A0-EE63-DED44079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11CBCC8-C009-1015-ADB9-A9493621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95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6B6998-1E3C-E229-6784-071E40FF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05985-5B78-5A54-14FF-51B2B2B44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452863A-F2A2-DA20-7FF5-75679D73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C34D4D-CCF5-9176-2F3F-9FA2AD9EC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6660729-E57B-1383-6BD9-7F6B46F12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0050BFC-CB2C-B217-2E29-AD6C813B0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6E93BE1-A09F-171B-CE51-89738FE6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C3FD1CA-82B4-FCD8-47BF-35056CEE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52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6D83A-FE55-FCE9-8832-5D363A72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F9A852F-4A3C-E4C1-9717-9D1F9453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CE3EBCF-121A-1E08-2666-0DCE579D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8A6A3C1-8D6C-7329-64D2-07F45F87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23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4008267-DF81-DB75-AEB0-2EA3ADA3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2F53840-1905-D61D-86E8-015809B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5992B8A-8B45-3690-6AED-4B8378C0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3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682F8-7FC5-2782-BCCC-F713500A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3177540-466E-3C67-9F3E-E9B0078EA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F7C2B2-0DC3-AFEC-DA5E-2003B409D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8E82E7D-3876-A8F2-317A-194D37AD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6F410FD-05FD-0B41-6597-431305B3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135B7D8-AC85-E6E6-8605-BDAAA12F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12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2E215-E71A-95B4-340A-1B5F2A35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251DC86-6ADB-6A07-D5AB-A2CB81866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9476BC-B7E9-E7BB-C758-571A35E5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F0DB8B4-DF5D-0E2B-583E-C2740CA4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C852EBB-82E2-7AE7-7D8A-407A7848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5227A36-A329-A9B6-1257-703775C7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01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7CF2579-DB30-7300-4B30-8C1DD4D4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ECD990-F5F3-E8FC-94EE-B8703A47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DA7CE7-6CA4-F6F4-0E71-CBE2CA63B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F2B680-75CF-4A37-B0EE-04A4E721D835}" type="datetimeFigureOut">
              <a:rPr lang="sk-SK" smtClean="0"/>
              <a:t>4. 5. 2025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BCB4E4C-26BF-DEE4-270D-ECA4C7756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356E7A-2A7C-9397-5BC7-6027183F9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B97C60-700B-4A1B-9312-61810F1020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972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9DD6A7-973B-5231-26C1-E5031AB9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SLOVENSKO V MINULOSTI A DNES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53A8F63-2DF6-DDB2-30FA-E6ABB14947C8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Projekt </a:t>
            </a:r>
            <a:r>
              <a:rPr lang="en-US" b="1" dirty="0" err="1"/>
              <a:t>žiakov</a:t>
            </a:r>
            <a:r>
              <a:rPr lang="en-US" b="1" dirty="0"/>
              <a:t> 4. A </a:t>
            </a:r>
            <a:r>
              <a:rPr lang="en-US" b="1" dirty="0" err="1"/>
              <a:t>triedy</a:t>
            </a: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ZŠ s MŠ </a:t>
            </a:r>
            <a:r>
              <a:rPr lang="en-US" b="1" dirty="0" err="1"/>
              <a:t>Dlhé</a:t>
            </a:r>
            <a:r>
              <a:rPr lang="en-US" b="1" dirty="0"/>
              <a:t> Pole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 descr="Obrázok, na ktorom je text, snímka obrazovky, softvér, webová lokalita&#10;&#10;Obsah vygenerovaný umelou inteligenciou môže byť nesprávny.">
            <a:extLst>
              <a:ext uri="{FF2B5EF4-FFF2-40B4-BE49-F238E27FC236}">
                <a16:creationId xmlns:a16="http://schemas.microsoft.com/office/drawing/2014/main" id="{849C093E-E45A-3EC4-2FA8-EE750D480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8" t="21320" r="9278" b="15736"/>
          <a:stretch/>
        </p:blipFill>
        <p:spPr bwMode="auto">
          <a:xfrm>
            <a:off x="6430811" y="650494"/>
            <a:ext cx="4741872" cy="53241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6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E6D186-47A3-D1DE-0D19-0FFD6E5A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595959"/>
                </a:solidFill>
              </a:rPr>
              <a:t>Časová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priamka</a:t>
            </a:r>
            <a:br>
              <a:rPr lang="en-US" dirty="0">
                <a:solidFill>
                  <a:srgbClr val="595959"/>
                </a:solidFill>
              </a:rPr>
            </a:br>
            <a:r>
              <a:rPr lang="en-US" dirty="0" err="1">
                <a:solidFill>
                  <a:srgbClr val="595959"/>
                </a:solidFill>
              </a:rPr>
              <a:t>Súčasnosť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766118-081E-AC59-1AE3-91B99EAE6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5801" y="2447336"/>
            <a:ext cx="5475266" cy="3513625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595959"/>
                </a:solidFill>
              </a:rPr>
              <a:t>Naša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obec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Dlhé</a:t>
            </a:r>
            <a:r>
              <a:rPr lang="en-US" sz="3600" dirty="0">
                <a:solidFill>
                  <a:srgbClr val="595959"/>
                </a:solidFill>
              </a:rPr>
              <a:t> Pole </a:t>
            </a:r>
            <a:r>
              <a:rPr lang="en-US" sz="3600" dirty="0" err="1">
                <a:solidFill>
                  <a:srgbClr val="595959"/>
                </a:solidFill>
              </a:rPr>
              <a:t>sa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nachádza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neďaleko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krajského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mesta</a:t>
            </a:r>
            <a:r>
              <a:rPr lang="en-US" sz="3600" dirty="0">
                <a:solidFill>
                  <a:srgbClr val="595959"/>
                </a:solidFill>
              </a:rPr>
              <a:t> Žilina.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595959"/>
                </a:solidFill>
              </a:rPr>
              <a:t>Nádherná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príroda</a:t>
            </a:r>
            <a:r>
              <a:rPr lang="en-US" sz="3600" dirty="0">
                <a:solidFill>
                  <a:srgbClr val="595959"/>
                </a:solidFill>
              </a:rPr>
              <a:t> a </a:t>
            </a:r>
            <a:r>
              <a:rPr lang="en-US" sz="3600" dirty="0" err="1">
                <a:solidFill>
                  <a:srgbClr val="595959"/>
                </a:solidFill>
              </a:rPr>
              <a:t>história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inšpirovali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deti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pri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tvorení</a:t>
            </a:r>
            <a:r>
              <a:rPr lang="en-US" sz="3600" dirty="0">
                <a:solidFill>
                  <a:srgbClr val="595959"/>
                </a:solidFill>
              </a:rPr>
              <a:t> </a:t>
            </a:r>
            <a:r>
              <a:rPr lang="en-US" sz="3600" dirty="0" err="1">
                <a:solidFill>
                  <a:srgbClr val="595959"/>
                </a:solidFill>
              </a:rPr>
              <a:t>projektov</a:t>
            </a:r>
            <a:r>
              <a:rPr lang="en-US" sz="3600" dirty="0">
                <a:solidFill>
                  <a:srgbClr val="595959"/>
                </a:solidFill>
              </a:rPr>
              <a:t> Žilina s </a:t>
            </a:r>
            <a:r>
              <a:rPr lang="en-US" sz="3600" dirty="0" err="1">
                <a:solidFill>
                  <a:srgbClr val="595959"/>
                </a:solidFill>
              </a:rPr>
              <a:t>okolím</a:t>
            </a:r>
            <a:r>
              <a:rPr lang="en-US" sz="3600" dirty="0">
                <a:solidFill>
                  <a:srgbClr val="595959"/>
                </a:solidFill>
              </a:rPr>
              <a:t>.</a:t>
            </a:r>
          </a:p>
        </p:txBody>
      </p:sp>
      <p:pic>
        <p:nvPicPr>
          <p:cNvPr id="6" name="Zástupný objekt pre obrázok 5" descr="Obrázok, na ktorom je text, papier, papierový výrobok, kniha&#10;&#10;Obsah vygenerovaný umelou inteligenciou môže byť nesprávny.">
            <a:extLst>
              <a:ext uri="{FF2B5EF4-FFF2-40B4-BE49-F238E27FC236}">
                <a16:creationId xmlns:a16="http://schemas.microsoft.com/office/drawing/2014/main" id="{A6E6C66F-DC3D-AB6F-E24A-C0200D43EE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Súčasnosť. Žilina s okolím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text, rukopis, papier, papierový výrobok&#10;&#10;Obsah vygenerovaný umelou inteligenciou môže byť nesprávny.">
            <a:extLst>
              <a:ext uri="{FF2B5EF4-FFF2-40B4-BE49-F238E27FC236}">
                <a16:creationId xmlns:a16="http://schemas.microsoft.com/office/drawing/2014/main" id="{48EA3481-80D9-9EE8-90CE-203D3EB1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1945"/>
            <a:ext cx="5474789" cy="3699760"/>
          </a:xfrm>
          <a:prstGeom prst="rect">
            <a:avLst/>
          </a:prstGeom>
        </p:spPr>
      </p:pic>
      <p:pic>
        <p:nvPicPr>
          <p:cNvPr id="7" name="Obrázok 6" descr="Obrázok, na ktorom je vnútri, obrúsok, textilný, obrusy/posteľná bielizeň&#10;&#10;Obsah vygenerovaný umelou inteligenciou môže byť nesprávny.">
            <a:extLst>
              <a:ext uri="{FF2B5EF4-FFF2-40B4-BE49-F238E27FC236}">
                <a16:creationId xmlns:a16="http://schemas.microsoft.com/office/drawing/2014/main" id="{1FEAAB29-F2CD-61EA-FE62-479654F1E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13" y="2032227"/>
            <a:ext cx="2664744" cy="3061834"/>
          </a:xfrm>
          <a:prstGeom prst="rect">
            <a:avLst/>
          </a:prstGeom>
        </p:spPr>
      </p:pic>
      <p:pic>
        <p:nvPicPr>
          <p:cNvPr id="9" name="Obrázok 8" descr="Obrázok, na ktorom je ošatenie, osoba, ľudská tvár, stena&#10;&#10;Obsah vygenerovaný umelou inteligenciou môže byť nesprávny.">
            <a:extLst>
              <a:ext uri="{FF2B5EF4-FFF2-40B4-BE49-F238E27FC236}">
                <a16:creationId xmlns:a16="http://schemas.microsoft.com/office/drawing/2014/main" id="{B0748CAA-61A2-0972-E6A1-A9B0EBC91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2" y="3023419"/>
            <a:ext cx="2352917" cy="3137223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9081314-5823-EA2C-B366-E926D869C900}"/>
              </a:ext>
            </a:extLst>
          </p:cNvPr>
          <p:cNvSpPr txBox="1"/>
          <p:nvPr/>
        </p:nvSpPr>
        <p:spPr>
          <a:xfrm>
            <a:off x="6455192" y="2202426"/>
            <a:ext cx="23529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/>
              <a:t>Čičmiansky kroj</a:t>
            </a:r>
          </a:p>
        </p:txBody>
      </p:sp>
    </p:spTree>
    <p:extLst>
      <p:ext uri="{BB962C8B-B14F-4D97-AF65-F5344CB8AC3E}">
        <p14:creationId xmlns:p14="http://schemas.microsoft.com/office/powerpoint/2010/main" val="1394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Súčasnosť. Žilina s okolím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text, detské kresby, kresba, jedlo&#10;&#10;Obsah vygenerovaný umelou inteligenciou môže byť nesprávny.">
            <a:extLst>
              <a:ext uri="{FF2B5EF4-FFF2-40B4-BE49-F238E27FC236}">
                <a16:creationId xmlns:a16="http://schemas.microsoft.com/office/drawing/2014/main" id="{0D39EC63-775A-D65F-EA24-E470481CF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5" y="2124689"/>
            <a:ext cx="3153470" cy="4468427"/>
          </a:xfrm>
          <a:prstGeom prst="rect">
            <a:avLst/>
          </a:prstGeom>
        </p:spPr>
      </p:pic>
      <p:pic>
        <p:nvPicPr>
          <p:cNvPr id="10" name="Obrázok 9" descr="Obrázok, na ktorom je text, papier, papierový výrobok, list&#10;&#10;Obsah vygenerovaný umelou inteligenciou môže byť nesprávny.">
            <a:extLst>
              <a:ext uri="{FF2B5EF4-FFF2-40B4-BE49-F238E27FC236}">
                <a16:creationId xmlns:a16="http://schemas.microsoft.com/office/drawing/2014/main" id="{95E27155-C517-8C3C-4070-FD92D7F14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00" y="2422320"/>
            <a:ext cx="5867057" cy="4070555"/>
          </a:xfrm>
          <a:prstGeom prst="rect">
            <a:avLst/>
          </a:prstGeom>
        </p:spPr>
      </p:pic>
      <p:pic>
        <p:nvPicPr>
          <p:cNvPr id="12" name="Obrázok 11" descr="Obrázok, na ktorom je text, papierový výrobok, papier, plagát&#10;&#10;Obsah vygenerovaný umelou inteligenciou môže byť nesprávny.">
            <a:extLst>
              <a:ext uri="{FF2B5EF4-FFF2-40B4-BE49-F238E27FC236}">
                <a16:creationId xmlns:a16="http://schemas.microsoft.com/office/drawing/2014/main" id="{DD34AD81-0CB1-E5D8-86AD-363B903C3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866">
            <a:off x="3740336" y="2820504"/>
            <a:ext cx="4711328" cy="3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4827FD-3D8B-B447-C40F-25A7DC04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Ďakujeme za tvorivú vlastivedu...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BCB7AAFC-003E-388A-5B48-4E3EB1EC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799" y="1374798"/>
            <a:ext cx="3924053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25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70145A-8307-3F28-00C9-421AE1CF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Prečo skok do histórie?</a:t>
            </a:r>
          </a:p>
        </p:txBody>
      </p:sp>
      <p:graphicFrame>
        <p:nvGraphicFramePr>
          <p:cNvPr id="35" name="Zástupný text 3">
            <a:extLst>
              <a:ext uri="{FF2B5EF4-FFF2-40B4-BE49-F238E27FC236}">
                <a16:creationId xmlns:a16="http://schemas.microsoft.com/office/drawing/2014/main" id="{A2F9512C-8B23-174E-B6C7-9D9D7EBD2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53934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Svätopluk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mapa, text, atlas&#10;&#10;Obsah vygenerovaný umelou inteligenciou môže byť nesprávny.">
            <a:extLst>
              <a:ext uri="{FF2B5EF4-FFF2-40B4-BE49-F238E27FC236}">
                <a16:creationId xmlns:a16="http://schemas.microsoft.com/office/drawing/2014/main" id="{F46870FD-BEAF-928D-EAC4-7597C896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/>
          <a:stretch/>
        </p:blipFill>
        <p:spPr>
          <a:xfrm>
            <a:off x="925285" y="1948544"/>
            <a:ext cx="3542018" cy="2308822"/>
          </a:xfrm>
          <a:prstGeom prst="rect">
            <a:avLst/>
          </a:prstGeom>
        </p:spPr>
      </p:pic>
      <p:pic>
        <p:nvPicPr>
          <p:cNvPr id="5" name="Obrázok 4" descr="Obrázok, na ktorom je text, rukopis, detské kresby, kresba&#10;&#10;Obsah vygenerovaný umelou inteligenciou môže byť nesprávny.">
            <a:extLst>
              <a:ext uri="{FF2B5EF4-FFF2-40B4-BE49-F238E27FC236}">
                <a16:creationId xmlns:a16="http://schemas.microsoft.com/office/drawing/2014/main" id="{D57CA68B-377C-A610-17F1-D06DE7B6E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72" y="3710351"/>
            <a:ext cx="4079501" cy="2782524"/>
          </a:xfrm>
          <a:prstGeom prst="rect">
            <a:avLst/>
          </a:prstGeom>
        </p:spPr>
      </p:pic>
      <p:pic>
        <p:nvPicPr>
          <p:cNvPr id="10" name="Obrázok 9" descr="Obrázok, na ktorom je text, ošatenie, ľudská tvár, stena&#10;&#10;Obsah vygenerovaný umelou inteligenciou môže byť nesprávny.">
            <a:extLst>
              <a:ext uri="{FF2B5EF4-FFF2-40B4-BE49-F238E27FC236}">
                <a16:creationId xmlns:a16="http://schemas.microsoft.com/office/drawing/2014/main" id="{BA2A97AB-EF90-31C6-E8B9-88E8DD5B0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19" y="1877966"/>
            <a:ext cx="2670072" cy="29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Mária Terézia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ošatenie, ľudská tvár, osob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33ECF71E-FEC8-7AC9-2F63-80D2E52F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7" y="2032227"/>
            <a:ext cx="4954403" cy="3715802"/>
          </a:xfrm>
          <a:prstGeom prst="rect">
            <a:avLst/>
          </a:prstGeom>
        </p:spPr>
      </p:pic>
      <p:pic>
        <p:nvPicPr>
          <p:cNvPr id="9" name="Obrázok 8" descr="Obrázok, na ktorom je text, rukopis, papier, kniha&#10;&#10;Obsah vygenerovaný umelou inteligenciou môže byť nesprávny.">
            <a:extLst>
              <a:ext uri="{FF2B5EF4-FFF2-40B4-BE49-F238E27FC236}">
                <a16:creationId xmlns:a16="http://schemas.microsoft.com/office/drawing/2014/main" id="{D44B4C07-F7F2-72FC-DCA2-B706541A6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28" y="2032227"/>
            <a:ext cx="5476069" cy="37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Panovanie Márie Terézie zaujalo deti najviac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kniha, papier, text, žena&#10;&#10;Obsah vygenerovaný umelou inteligenciou môže byť nesprávny.">
            <a:extLst>
              <a:ext uri="{FF2B5EF4-FFF2-40B4-BE49-F238E27FC236}">
                <a16:creationId xmlns:a16="http://schemas.microsoft.com/office/drawing/2014/main" id="{B4C2371A-1C79-5D83-6BFA-108C3827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2020551"/>
            <a:ext cx="6153475" cy="4472324"/>
          </a:xfrm>
          <a:prstGeom prst="rect">
            <a:avLst/>
          </a:prstGeom>
        </p:spPr>
      </p:pic>
      <p:pic>
        <p:nvPicPr>
          <p:cNvPr id="8" name="Obrázok 7" descr="Obrázok, na ktorom je text, list, rukopis, náčrt&#10;&#10;Obsah vygenerovaný umelou inteligenciou môže byť nesprávny.">
            <a:extLst>
              <a:ext uri="{FF2B5EF4-FFF2-40B4-BE49-F238E27FC236}">
                <a16:creationId xmlns:a16="http://schemas.microsoft.com/office/drawing/2014/main" id="{8FAEFB8C-968B-4C26-BD7E-D7D876D98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29" y="2363060"/>
            <a:ext cx="4517883" cy="28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Ľudovít Štúr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Obrázok 9" descr="Obrázok, na ktorom je text, list, rukopis, papier&#10;&#10;Obsah vygenerovaný umelou inteligenciou môže byť nesprávny.">
            <a:extLst>
              <a:ext uri="{FF2B5EF4-FFF2-40B4-BE49-F238E27FC236}">
                <a16:creationId xmlns:a16="http://schemas.microsoft.com/office/drawing/2014/main" id="{A37F7403-2F57-8442-0083-7D49510F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1" y="1952332"/>
            <a:ext cx="2981901" cy="4736505"/>
          </a:xfrm>
          <a:prstGeom prst="rect">
            <a:avLst/>
          </a:prstGeom>
        </p:spPr>
      </p:pic>
      <p:pic>
        <p:nvPicPr>
          <p:cNvPr id="12" name="Obrázok 11" descr="Obrázok, na ktorom je ošatenie, text, obuv, osoba&#10;&#10;Obsah vygenerovaný umelou inteligenciou môže byť nesprávny.">
            <a:extLst>
              <a:ext uri="{FF2B5EF4-FFF2-40B4-BE49-F238E27FC236}">
                <a16:creationId xmlns:a16="http://schemas.microsoft.com/office/drawing/2014/main" id="{256B8B99-8F89-73F2-38B4-948D4BA3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7" y="1945957"/>
            <a:ext cx="4606413" cy="47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Časová priamka – Ľudovít Štúr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ázok 8" descr="Obrázok, na ktorom je text, rukopis, kresba, detské kresby&#10;&#10;Obsah vygenerovaný umelou inteligenciou môže byť nesprávny.">
            <a:extLst>
              <a:ext uri="{FF2B5EF4-FFF2-40B4-BE49-F238E27FC236}">
                <a16:creationId xmlns:a16="http://schemas.microsoft.com/office/drawing/2014/main" id="{D47F76EF-C25B-785C-0265-D112CE71E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0" y="1861457"/>
            <a:ext cx="6715805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Časová priamka – Milan Rastislav Štefánik oslovil naše dievčatá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ošatenie, text, ľudská tvár, osoba&#10;&#10;Obsah vygenerovaný umelou inteligenciou môže byť nesprávny.">
            <a:extLst>
              <a:ext uri="{FF2B5EF4-FFF2-40B4-BE49-F238E27FC236}">
                <a16:creationId xmlns:a16="http://schemas.microsoft.com/office/drawing/2014/main" id="{CF308380-8A78-5D99-2E52-F8D9F73C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1876836"/>
            <a:ext cx="5458743" cy="4981164"/>
          </a:xfrm>
          <a:prstGeom prst="rect">
            <a:avLst/>
          </a:prstGeom>
        </p:spPr>
      </p:pic>
      <p:pic>
        <p:nvPicPr>
          <p:cNvPr id="5" name="Obrázok 4" descr="Obrázok, na ktorom je text, vnútri&#10;&#10;Obsah vygenerovaný umelou inteligenciou môže byť nesprávny.">
            <a:extLst>
              <a:ext uri="{FF2B5EF4-FFF2-40B4-BE49-F238E27FC236}">
                <a16:creationId xmlns:a16="http://schemas.microsoft.com/office/drawing/2014/main" id="{A201C701-4F44-7FC1-0F1B-47E3FE6DF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48" y="1914130"/>
            <a:ext cx="2366767" cy="3082413"/>
          </a:xfrm>
          <a:prstGeom prst="rect">
            <a:avLst/>
          </a:prstGeom>
        </p:spPr>
      </p:pic>
      <p:pic>
        <p:nvPicPr>
          <p:cNvPr id="8" name="Obrázok 7" descr="Obrázok, na ktorom je módny doplnok, text, pokrývka hlavy&#10;&#10;Obsah vygenerovaný umelou inteligenciou môže byť nesprávny.">
            <a:extLst>
              <a:ext uri="{FF2B5EF4-FFF2-40B4-BE49-F238E27FC236}">
                <a16:creationId xmlns:a16="http://schemas.microsoft.com/office/drawing/2014/main" id="{5B15B031-3889-688B-5111-B4F6A54E8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34" y="1907760"/>
            <a:ext cx="2687098" cy="3042479"/>
          </a:xfrm>
          <a:prstGeom prst="rect">
            <a:avLst/>
          </a:prstGeom>
        </p:spPr>
      </p:pic>
      <p:pic>
        <p:nvPicPr>
          <p:cNvPr id="10" name="Obrázok 9" descr="Obrázok, na ktorom je text, mapa, papier, rukopis&#10;&#10;Obsah vygenerovaný umelou inteligenciou môže byť nesprávny.">
            <a:extLst>
              <a:ext uri="{FF2B5EF4-FFF2-40B4-BE49-F238E27FC236}">
                <a16:creationId xmlns:a16="http://schemas.microsoft.com/office/drawing/2014/main" id="{CEC8C3AA-9208-B47F-493C-B53130AFA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58" y="5009281"/>
            <a:ext cx="2442225" cy="18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6E921-3E76-D094-26BB-431E7EE4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359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Časová priamka – Milan Rastislav Štefánik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012A5BB2-8BBB-5504-783B-516AC26AB198}"/>
              </a:ext>
            </a:extLst>
          </p:cNvPr>
          <p:cNvCxnSpPr/>
          <p:nvPr/>
        </p:nvCxnSpPr>
        <p:spPr>
          <a:xfrm>
            <a:off x="925286" y="1861457"/>
            <a:ext cx="106897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Obrázok 9" descr="Obrázok, na ktorom je text, list, rukopis, papier&#10;&#10;Obsah vygenerovaný umelou inteligenciou môže byť nesprávny.">
            <a:extLst>
              <a:ext uri="{FF2B5EF4-FFF2-40B4-BE49-F238E27FC236}">
                <a16:creationId xmlns:a16="http://schemas.microsoft.com/office/drawing/2014/main" id="{C7F2AB58-65E0-8C61-2DF9-20D7D1DD9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6" y="1962779"/>
            <a:ext cx="6350979" cy="4364920"/>
          </a:xfrm>
          <a:prstGeom prst="rect">
            <a:avLst/>
          </a:prstGeom>
        </p:spPr>
      </p:pic>
      <p:pic>
        <p:nvPicPr>
          <p:cNvPr id="12" name="Obrázok 11" descr="Obrázok, na ktorom je text, detské kresby, rukopis, kresba&#10;&#10;Obsah vygenerovaný umelou inteligenciou môže byť nesprávny.">
            <a:extLst>
              <a:ext uri="{FF2B5EF4-FFF2-40B4-BE49-F238E27FC236}">
                <a16:creationId xmlns:a16="http://schemas.microsoft.com/office/drawing/2014/main" id="{6F733A82-57D3-06A8-D07F-AFFE18EA7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70" y="1962779"/>
            <a:ext cx="3447430" cy="46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</TotalTime>
  <Words>201</Words>
  <Application>Microsoft Office PowerPoint</Application>
  <PresentationFormat>Širokouhlá</PresentationFormat>
  <Paragraphs>22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Motív Office</vt:lpstr>
      <vt:lpstr>SLOVENSKO V MINULOSTI A DNES</vt:lpstr>
      <vt:lpstr>Prečo skok do histórie?</vt:lpstr>
      <vt:lpstr>Časová priamka – Svätopluk</vt:lpstr>
      <vt:lpstr>Časová priamka – Mária Terézia</vt:lpstr>
      <vt:lpstr>Časová priamka – Panovanie Márie Terézie zaujalo deti najviac</vt:lpstr>
      <vt:lpstr>Časová priamka – Ľudovít Štúr</vt:lpstr>
      <vt:lpstr>Časová priamka – Ľudovít Štúr</vt:lpstr>
      <vt:lpstr>Časová priamka – Milan Rastislav Štefánik oslovil naše dievčatá</vt:lpstr>
      <vt:lpstr>Časová priamka – Milan Rastislav Štefánik</vt:lpstr>
      <vt:lpstr>Časová priamka Súčasnosť</vt:lpstr>
      <vt:lpstr>Časová priamka – Súčasnosť. Žilina s okolím</vt:lpstr>
      <vt:lpstr>Časová priamka – Súčasnosť. Žilina s okolím</vt:lpstr>
      <vt:lpstr>           Ďakujeme za tvorivú vlastivedu...</vt:lpstr>
    </vt:vector>
  </TitlesOfParts>
  <Company>ZS Dlhe Pole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Katarína Kučáková</dc:creator>
  <cp:lastModifiedBy>Katarína Kučáková</cp:lastModifiedBy>
  <cp:revision>12</cp:revision>
  <dcterms:created xsi:type="dcterms:W3CDTF">2025-02-05T06:10:19Z</dcterms:created>
  <dcterms:modified xsi:type="dcterms:W3CDTF">2025-05-04T13:54:27Z</dcterms:modified>
</cp:coreProperties>
</file>